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Monda Bold" charset="1" panose="02000803000000000000"/>
      <p:regular r:id="rId36"/>
    </p:embeddedFont>
    <p:embeddedFont>
      <p:font typeface="Monda" charset="1" panose="02000503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73278" y="5039691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1280483" y="-701623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43480" y="1352550"/>
            <a:ext cx="12801040" cy="790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b="true" sz="1500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PISCINA</a:t>
            </a:r>
          </a:p>
          <a:p>
            <a:pPr algn="ctr">
              <a:lnSpc>
                <a:spcPts val="21000"/>
              </a:lnSpc>
            </a:pPr>
            <a:r>
              <a:rPr lang="en-US" b="true" sz="1500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SPLASH</a:t>
            </a:r>
          </a:p>
          <a:p>
            <a:pPr algn="ctr">
              <a:lnSpc>
                <a:spcPts val="210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962" y="7939087"/>
            <a:ext cx="6716316" cy="259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PROFESOR: MARCOS VALENZUELA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INTREGRANTES: JUAN PERÉZ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BARBARA ARAYA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JESENIA PARDO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428908" y="181489"/>
            <a:ext cx="583039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FECHA: 15 DE JULIO DE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73278" y="5039691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1280483" y="-701623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87610" y="4202345"/>
            <a:ext cx="9672231" cy="279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b="true" sz="8034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DIAGRAMAS 4+1</a:t>
            </a:r>
          </a:p>
          <a:p>
            <a:pPr algn="ctr">
              <a:lnSpc>
                <a:spcPts val="11248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2958145" y="3496641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2B5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550849" y="202731"/>
            <a:ext cx="5826883" cy="422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VISTA LÓGICA (DIAGRAMA DE CLASES)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51404" y="413083"/>
            <a:ext cx="10854968" cy="8845217"/>
          </a:xfrm>
          <a:custGeom>
            <a:avLst/>
            <a:gdLst/>
            <a:ahLst/>
            <a:cxnLst/>
            <a:rect r="r" b="b" t="t" l="l"/>
            <a:pathLst>
              <a:path h="8845217" w="10854968">
                <a:moveTo>
                  <a:pt x="0" y="0"/>
                </a:moveTo>
                <a:lnTo>
                  <a:pt x="10854968" y="0"/>
                </a:lnTo>
                <a:lnTo>
                  <a:pt x="10854968" y="8845217"/>
                </a:lnTo>
                <a:lnTo>
                  <a:pt x="0" y="88452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164" r="-14230" b="-862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106372" y="4571819"/>
            <a:ext cx="8808371" cy="6356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4833" indent="-392416" lvl="1">
              <a:lnSpc>
                <a:spcPts val="5089"/>
              </a:lnSpc>
              <a:buFont typeface="Arial"/>
              <a:buChar char="•"/>
            </a:pPr>
            <a:r>
              <a:rPr lang="en-US" sz="3635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Muestra la estructura </a:t>
            </a:r>
          </a:p>
          <a:p>
            <a:pPr algn="l">
              <a:lnSpc>
                <a:spcPts val="5089"/>
              </a:lnSpc>
            </a:pPr>
            <a:r>
              <a:rPr lang="en-US" sz="3635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      </a:t>
            </a:r>
            <a:r>
              <a:rPr lang="en-US" sz="3635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estática del sistema.</a:t>
            </a:r>
          </a:p>
          <a:p>
            <a:pPr algn="l" marL="784833" indent="-392416" lvl="1">
              <a:lnSpc>
                <a:spcPts val="5089"/>
              </a:lnSpc>
              <a:buFont typeface="Arial"/>
              <a:buChar char="•"/>
            </a:pPr>
            <a:r>
              <a:rPr lang="en-US" sz="3635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Clases principales: </a:t>
            </a:r>
          </a:p>
          <a:p>
            <a:pPr algn="l">
              <a:lnSpc>
                <a:spcPts val="5089"/>
              </a:lnSpc>
            </a:pPr>
            <a:r>
              <a:rPr lang="en-US" sz="3635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      </a:t>
            </a:r>
            <a:r>
              <a:rPr lang="en-US" sz="3635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Cliente, Producto, Venta,</a:t>
            </a:r>
          </a:p>
          <a:p>
            <a:pPr algn="l">
              <a:lnSpc>
                <a:spcPts val="5089"/>
              </a:lnSpc>
            </a:pPr>
            <a:r>
              <a:rPr lang="en-US" sz="3635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      Acuerdo, Empleado, Turno,</a:t>
            </a:r>
          </a:p>
          <a:p>
            <a:pPr algn="l">
              <a:lnSpc>
                <a:spcPts val="5089"/>
              </a:lnSpc>
            </a:pPr>
            <a:r>
              <a:rPr lang="en-US" sz="3635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       Piscina, Mantención.</a:t>
            </a:r>
          </a:p>
          <a:p>
            <a:pPr algn="l" marL="784833" indent="-392416" lvl="1">
              <a:lnSpc>
                <a:spcPts val="5089"/>
              </a:lnSpc>
              <a:buFont typeface="Arial"/>
              <a:buChar char="•"/>
            </a:pPr>
            <a:r>
              <a:rPr lang="en-US" sz="3635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Relaciones claras para </a:t>
            </a:r>
          </a:p>
          <a:p>
            <a:pPr algn="l">
              <a:lnSpc>
                <a:spcPts val="5089"/>
              </a:lnSpc>
            </a:pPr>
            <a:r>
              <a:rPr lang="en-US" sz="3635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    </a:t>
            </a:r>
            <a:r>
              <a:rPr lang="en-US" sz="3635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reflejar procesos de negocio.</a:t>
            </a:r>
          </a:p>
          <a:p>
            <a:pPr algn="l">
              <a:lnSpc>
                <a:spcPts val="5089"/>
              </a:lnSpc>
            </a:pPr>
          </a:p>
          <a:p>
            <a:pPr algn="l">
              <a:lnSpc>
                <a:spcPts val="508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73278" y="5039691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31301"/>
            <a:ext cx="6107569" cy="262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VISTA DE ESCENARIOS (CASOS DE USO)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579768" y="1028700"/>
            <a:ext cx="13150372" cy="9712721"/>
          </a:xfrm>
          <a:custGeom>
            <a:avLst/>
            <a:gdLst/>
            <a:ahLst/>
            <a:cxnLst/>
            <a:rect r="r" b="b" t="t" l="l"/>
            <a:pathLst>
              <a:path h="9712721" w="13150372">
                <a:moveTo>
                  <a:pt x="0" y="0"/>
                </a:moveTo>
                <a:lnTo>
                  <a:pt x="13150372" y="0"/>
                </a:lnTo>
                <a:lnTo>
                  <a:pt x="13150372" y="9712721"/>
                </a:lnTo>
                <a:lnTo>
                  <a:pt x="0" y="97127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637" r="0" b="-61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57862" y="4278545"/>
            <a:ext cx="6423293" cy="494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ACTORES: CLIENTE.</a:t>
            </a:r>
          </a:p>
          <a:p>
            <a:pPr algn="ctr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CASOS: REGISTRAR CLIENTE, REGISTRAR VENTA, PLANIFICAR MANTENCIÓN.</a:t>
            </a:r>
          </a:p>
          <a:p>
            <a:pPr algn="ctr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SE INCLUYE ESPECIFICACIÓN POR CASO 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272843"/>
            <a:ext cx="16310733" cy="7869929"/>
          </a:xfrm>
          <a:custGeom>
            <a:avLst/>
            <a:gdLst/>
            <a:ahLst/>
            <a:cxnLst/>
            <a:rect r="r" b="b" t="t" l="l"/>
            <a:pathLst>
              <a:path h="7869929" w="16310733">
                <a:moveTo>
                  <a:pt x="0" y="0"/>
                </a:moveTo>
                <a:lnTo>
                  <a:pt x="16310733" y="0"/>
                </a:lnTo>
                <a:lnTo>
                  <a:pt x="16310733" y="7869929"/>
                </a:lnTo>
                <a:lnTo>
                  <a:pt x="0" y="78699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8355" y="-123825"/>
            <a:ext cx="17191424" cy="242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VISTA DE PROCESOS (DIAGRAMA DE ACTIVIDADES)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73278" y="5039691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0879360" cy="10344849"/>
          </a:xfrm>
          <a:custGeom>
            <a:avLst/>
            <a:gdLst/>
            <a:ahLst/>
            <a:cxnLst/>
            <a:rect r="r" b="b" t="t" l="l"/>
            <a:pathLst>
              <a:path h="10344849" w="10879360">
                <a:moveTo>
                  <a:pt x="0" y="0"/>
                </a:moveTo>
                <a:lnTo>
                  <a:pt x="10879360" y="0"/>
                </a:lnTo>
                <a:lnTo>
                  <a:pt x="10879360" y="10344849"/>
                </a:lnTo>
                <a:lnTo>
                  <a:pt x="0" y="103448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11" r="0" b="-61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66668" y="343414"/>
            <a:ext cx="8047926" cy="489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Vista de Desarrollo</a:t>
            </a:r>
          </a:p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 (Diagrama de componentes)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73278" y="5039691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1280483" y="-701623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94456" y="4454282"/>
            <a:ext cx="11699089" cy="397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📅 Carta Gantt</a:t>
            </a:r>
          </a:p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📌 EDT (Estructura de Desglose del Trabajo)</a:t>
            </a:r>
          </a:p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📄 Planilla de requerimientos funcionales y no funcionales</a:t>
            </a:r>
          </a:p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🧪 Plan de pruebas + casos y evidencias</a:t>
            </a:r>
          </a:p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💡 Prototipo funcional</a:t>
            </a:r>
          </a:p>
          <a:p>
            <a:pPr algn="just">
              <a:lnSpc>
                <a:spcPts val="455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922503" y="314839"/>
            <a:ext cx="9672231" cy="279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b="true" sz="8034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APOYOS TÉCNICOS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980" y="810139"/>
            <a:ext cx="13587459" cy="9782970"/>
          </a:xfrm>
          <a:custGeom>
            <a:avLst/>
            <a:gdLst/>
            <a:ahLst/>
            <a:cxnLst/>
            <a:rect r="r" b="b" t="t" l="l"/>
            <a:pathLst>
              <a:path h="9782970" w="13587459">
                <a:moveTo>
                  <a:pt x="0" y="0"/>
                </a:moveTo>
                <a:lnTo>
                  <a:pt x="13587458" y="0"/>
                </a:lnTo>
                <a:lnTo>
                  <a:pt x="13587458" y="9782970"/>
                </a:lnTo>
                <a:lnTo>
                  <a:pt x="0" y="97829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19930" y="38615"/>
            <a:ext cx="4136430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Monda Bold"/>
                <a:ea typeface="Monda Bold"/>
                <a:cs typeface="Monda Bold"/>
                <a:sym typeface="Monda Bold"/>
              </a:rPr>
              <a:t>CARTA GANTT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37241"/>
            <a:ext cx="16709539" cy="9649759"/>
          </a:xfrm>
          <a:custGeom>
            <a:avLst/>
            <a:gdLst/>
            <a:ahLst/>
            <a:cxnLst/>
            <a:rect r="r" b="b" t="t" l="l"/>
            <a:pathLst>
              <a:path h="9649759" w="16709539">
                <a:moveTo>
                  <a:pt x="0" y="0"/>
                </a:moveTo>
                <a:lnTo>
                  <a:pt x="16709539" y="0"/>
                </a:lnTo>
                <a:lnTo>
                  <a:pt x="16709539" y="9649759"/>
                </a:lnTo>
                <a:lnTo>
                  <a:pt x="0" y="9649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-95250"/>
            <a:ext cx="17868175" cy="85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EDT (ESTRUCTURA DE DESGLOSE DEL TRABAJO)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534749"/>
            <a:ext cx="14324440" cy="8594664"/>
          </a:xfrm>
          <a:custGeom>
            <a:avLst/>
            <a:gdLst/>
            <a:ahLst/>
            <a:cxnLst/>
            <a:rect r="r" b="b" t="t" l="l"/>
            <a:pathLst>
              <a:path h="8594664" w="14324440">
                <a:moveTo>
                  <a:pt x="0" y="0"/>
                </a:moveTo>
                <a:lnTo>
                  <a:pt x="14324440" y="0"/>
                </a:lnTo>
                <a:lnTo>
                  <a:pt x="14324440" y="8594664"/>
                </a:lnTo>
                <a:lnTo>
                  <a:pt x="0" y="85946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6448" y="-95250"/>
            <a:ext cx="16212046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Monda Bold"/>
                <a:ea typeface="Monda Bold"/>
                <a:cs typeface="Monda Bold"/>
                <a:sym typeface="Monda Bold"/>
              </a:rPr>
              <a:t>PLANILLA DE REQUERIMIENTOS FUNCIONALES Y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Monda Bold"/>
                <a:ea typeface="Monda Bold"/>
                <a:cs typeface="Monda Bold"/>
                <a:sym typeface="Monda Bold"/>
              </a:rPr>
              <a:t> NO FUNCIONALES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73278" y="5039691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1379082" y="-1945766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3690202"/>
            <a:ext cx="18288000" cy="2103120"/>
          </a:xfrm>
          <a:custGeom>
            <a:avLst/>
            <a:gdLst/>
            <a:ahLst/>
            <a:cxnLst/>
            <a:rect r="r" b="b" t="t" l="l"/>
            <a:pathLst>
              <a:path h="2103120" w="18288000">
                <a:moveTo>
                  <a:pt x="0" y="0"/>
                </a:moveTo>
                <a:lnTo>
                  <a:pt x="18288000" y="0"/>
                </a:lnTo>
                <a:lnTo>
                  <a:pt x="18288000" y="2103120"/>
                </a:lnTo>
                <a:lnTo>
                  <a:pt x="0" y="21031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86960" y="111125"/>
            <a:ext cx="12801040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 PLAN DE PRUEBAS + CASOS Y EVIDENCIAS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280483" y="-701623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273278" y="5039691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94456" y="4454282"/>
            <a:ext cx="11699089" cy="2260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Piscinas Splash es un emprendimiento familiar que creció rápidamente en 2025. Debido al aumento de clientes, comenzaron a tener problemas operativos </a:t>
            </a:r>
          </a:p>
          <a:p>
            <a:pPr algn="just">
              <a:lnSpc>
                <a:spcPts val="455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307884" y="799568"/>
            <a:ext cx="9672231" cy="13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b="true" sz="8034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INTRODUCCIÓN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73278" y="5039691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1280483" y="-701623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93032" y="343414"/>
            <a:ext cx="1280104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PROTOTIPO FUNCIONAL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57400" y="3299791"/>
            <a:ext cx="16230600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DISPONIBLE PATA TODOS LOS DISPOSITIVOS COMO SMARTPHONE, TABLET, PC: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16088" y="1847621"/>
            <a:ext cx="4657725" cy="8082820"/>
          </a:xfrm>
          <a:custGeom>
            <a:avLst/>
            <a:gdLst/>
            <a:ahLst/>
            <a:cxnLst/>
            <a:rect r="r" b="b" t="t" l="l"/>
            <a:pathLst>
              <a:path h="8082820" w="4657725">
                <a:moveTo>
                  <a:pt x="0" y="0"/>
                </a:moveTo>
                <a:lnTo>
                  <a:pt x="4657725" y="0"/>
                </a:lnTo>
                <a:lnTo>
                  <a:pt x="4657725" y="8082819"/>
                </a:lnTo>
                <a:lnTo>
                  <a:pt x="0" y="8082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64731" y="1847621"/>
            <a:ext cx="8610194" cy="8082820"/>
          </a:xfrm>
          <a:custGeom>
            <a:avLst/>
            <a:gdLst/>
            <a:ahLst/>
            <a:cxnLst/>
            <a:rect r="r" b="b" t="t" l="l"/>
            <a:pathLst>
              <a:path h="8082820" w="8610194">
                <a:moveTo>
                  <a:pt x="0" y="0"/>
                </a:moveTo>
                <a:lnTo>
                  <a:pt x="8610194" y="0"/>
                </a:lnTo>
                <a:lnTo>
                  <a:pt x="8610194" y="8082819"/>
                </a:lnTo>
                <a:lnTo>
                  <a:pt x="0" y="80828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16088" y="554038"/>
            <a:ext cx="4600972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SMARTPHONE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72769" y="554038"/>
            <a:ext cx="2417862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TABLET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1269" y="1711459"/>
            <a:ext cx="16233396" cy="8197865"/>
          </a:xfrm>
          <a:custGeom>
            <a:avLst/>
            <a:gdLst/>
            <a:ahLst/>
            <a:cxnLst/>
            <a:rect r="r" b="b" t="t" l="l"/>
            <a:pathLst>
              <a:path h="8197865" w="16233396">
                <a:moveTo>
                  <a:pt x="0" y="0"/>
                </a:moveTo>
                <a:lnTo>
                  <a:pt x="16233396" y="0"/>
                </a:lnTo>
                <a:lnTo>
                  <a:pt x="16233396" y="8197865"/>
                </a:lnTo>
                <a:lnTo>
                  <a:pt x="0" y="819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86960" y="-101669"/>
            <a:ext cx="12801040" cy="1813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87"/>
              </a:lnSpc>
            </a:pPr>
            <a:r>
              <a:rPr lang="en-US" b="true" sz="10634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PC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3458425"/>
            <a:ext cx="7822380" cy="3528472"/>
          </a:xfrm>
          <a:custGeom>
            <a:avLst/>
            <a:gdLst/>
            <a:ahLst/>
            <a:cxnLst/>
            <a:rect r="r" b="b" t="t" l="l"/>
            <a:pathLst>
              <a:path h="3528472" w="7822380">
                <a:moveTo>
                  <a:pt x="0" y="0"/>
                </a:moveTo>
                <a:lnTo>
                  <a:pt x="7822380" y="0"/>
                </a:lnTo>
                <a:lnTo>
                  <a:pt x="7822380" y="3528472"/>
                </a:lnTo>
                <a:lnTo>
                  <a:pt x="0" y="3528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60698" y="3225667"/>
            <a:ext cx="10027302" cy="4587491"/>
          </a:xfrm>
          <a:custGeom>
            <a:avLst/>
            <a:gdLst/>
            <a:ahLst/>
            <a:cxnLst/>
            <a:rect r="r" b="b" t="t" l="l"/>
            <a:pathLst>
              <a:path h="4587491" w="10027302">
                <a:moveTo>
                  <a:pt x="0" y="0"/>
                </a:moveTo>
                <a:lnTo>
                  <a:pt x="10027302" y="0"/>
                </a:lnTo>
                <a:lnTo>
                  <a:pt x="10027302" y="4587490"/>
                </a:lnTo>
                <a:lnTo>
                  <a:pt x="0" y="4587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7119" y="-95250"/>
            <a:ext cx="12801040" cy="262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PARA DAR INICIO DE SECCIÓN CONTAMOS CON DOS TIPOS DE ACCESO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73278" y="5039691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5625" y="958765"/>
            <a:ext cx="17259300" cy="339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2" indent="-388621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LOS TIPOS DE ACCESO SON CLIENTE Y EMPLEADO AMBOS DEBEN VERIFICAR QUE SUS CORREOS SEAN VALIDOS</a:t>
            </a:r>
          </a:p>
          <a:p>
            <a:pPr algn="l" marL="777242" indent="-388621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EN CUANTO AL CLIENTE DEBE TENER UN FORMATO @GMAIL.COM  COMO MUESTRA A CONTINUACIÓN </a:t>
            </a:r>
          </a:p>
          <a:p>
            <a:pPr algn="l">
              <a:lnSpc>
                <a:spcPts val="70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14350" y="4337469"/>
            <a:ext cx="8067161" cy="5949531"/>
          </a:xfrm>
          <a:custGeom>
            <a:avLst/>
            <a:gdLst/>
            <a:ahLst/>
            <a:cxnLst/>
            <a:rect r="r" b="b" t="t" l="l"/>
            <a:pathLst>
              <a:path h="5949531" w="8067161">
                <a:moveTo>
                  <a:pt x="0" y="0"/>
                </a:moveTo>
                <a:lnTo>
                  <a:pt x="8067161" y="0"/>
                </a:lnTo>
                <a:lnTo>
                  <a:pt x="8067161" y="5949531"/>
                </a:lnTo>
                <a:lnTo>
                  <a:pt x="0" y="59495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73278" y="5039691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50059" y="2824813"/>
            <a:ext cx="14081555" cy="6178282"/>
          </a:xfrm>
          <a:custGeom>
            <a:avLst/>
            <a:gdLst/>
            <a:ahLst/>
            <a:cxnLst/>
            <a:rect r="r" b="b" t="t" l="l"/>
            <a:pathLst>
              <a:path h="6178282" w="14081555">
                <a:moveTo>
                  <a:pt x="0" y="0"/>
                </a:moveTo>
                <a:lnTo>
                  <a:pt x="14081555" y="0"/>
                </a:lnTo>
                <a:lnTo>
                  <a:pt x="14081555" y="6178282"/>
                </a:lnTo>
                <a:lnTo>
                  <a:pt x="0" y="61782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933450"/>
            <a:ext cx="17781673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E</a:t>
            </a:r>
            <a:r>
              <a:rPr lang="en-US" b="true" sz="500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N EL PERFIL DE CLIENTE PODRÁN ENCONTRAR LOS SIGUIENTE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73278" y="5039691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12827" y="3221015"/>
            <a:ext cx="3708910" cy="6652754"/>
          </a:xfrm>
          <a:custGeom>
            <a:avLst/>
            <a:gdLst/>
            <a:ahLst/>
            <a:cxnLst/>
            <a:rect r="r" b="b" t="t" l="l"/>
            <a:pathLst>
              <a:path h="6652754" w="3708910">
                <a:moveTo>
                  <a:pt x="0" y="0"/>
                </a:moveTo>
                <a:lnTo>
                  <a:pt x="3708911" y="0"/>
                </a:lnTo>
                <a:lnTo>
                  <a:pt x="3708911" y="6652755"/>
                </a:lnTo>
                <a:lnTo>
                  <a:pt x="0" y="66527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72646" y="3368913"/>
            <a:ext cx="3650851" cy="6504856"/>
          </a:xfrm>
          <a:custGeom>
            <a:avLst/>
            <a:gdLst/>
            <a:ahLst/>
            <a:cxnLst/>
            <a:rect r="r" b="b" t="t" l="l"/>
            <a:pathLst>
              <a:path h="6504856" w="3650851">
                <a:moveTo>
                  <a:pt x="0" y="0"/>
                </a:moveTo>
                <a:lnTo>
                  <a:pt x="3650850" y="0"/>
                </a:lnTo>
                <a:lnTo>
                  <a:pt x="3650850" y="6504857"/>
                </a:lnTo>
                <a:lnTo>
                  <a:pt x="0" y="65048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391039"/>
            <a:ext cx="17259300" cy="2793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EN EL PERFIL DE EMPLEADOS EMPLEADO DE DEBE VERIFICAR QUE CUENTE CON UN CORREO DE EMPRESA EL CUAL ESTA FORMULADO DE LA SIGUIENTE MANERA NOMBRE DEL PERSONAL MÁS @PISCINASPLASH.CL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7828" y="2339349"/>
            <a:ext cx="15951472" cy="6918951"/>
          </a:xfrm>
          <a:custGeom>
            <a:avLst/>
            <a:gdLst/>
            <a:ahLst/>
            <a:cxnLst/>
            <a:rect r="r" b="b" t="t" l="l"/>
            <a:pathLst>
              <a:path h="6918951" w="15951472">
                <a:moveTo>
                  <a:pt x="0" y="0"/>
                </a:moveTo>
                <a:lnTo>
                  <a:pt x="15951472" y="0"/>
                </a:lnTo>
                <a:lnTo>
                  <a:pt x="15951472" y="6918951"/>
                </a:lnTo>
                <a:lnTo>
                  <a:pt x="0" y="69189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71989"/>
            <a:ext cx="17259300" cy="262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CON LA VALIDACIÓN DEL CORREO ENCONTRAREMOS LO SIGUIENTE EN EL PERFIL DEL EMPLEADO </a:t>
            </a:r>
          </a:p>
          <a:p>
            <a:pPr algn="l">
              <a:lnSpc>
                <a:spcPts val="7000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73278" y="5039691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1280483" y="-701623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94456" y="4454282"/>
            <a:ext cx="11699089" cy="283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El sistema responde a las necesidades actuales y futuras de Piscinas Splash.</a:t>
            </a:r>
          </a:p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Aplicamos metodologías y normas profesionales para asegurar el éxito del proyecto.</a:t>
            </a:r>
          </a:p>
          <a:p>
            <a:pPr algn="l">
              <a:lnSpc>
                <a:spcPts val="455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307884" y="2848309"/>
            <a:ext cx="9672231" cy="13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b="true" sz="8034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CIERRE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73278" y="5039691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1280483" y="-701623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94456" y="4454282"/>
            <a:ext cx="11699089" cy="4546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El proyecto permite la transformación digital de Piscinas Splash.</a:t>
            </a:r>
          </a:p>
          <a:p>
            <a:pPr algn="just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Mejora atención al cliente, eficiencia interna y capacidad de expansión.</a:t>
            </a:r>
          </a:p>
          <a:p>
            <a:pPr algn="just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Uso de SCRUM, normas internacionales y herramientas adecuadas asegura calidad y éxito del sistema propuesto.</a:t>
            </a:r>
          </a:p>
          <a:p>
            <a:pPr algn="just">
              <a:lnSpc>
                <a:spcPts val="455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307884" y="2848309"/>
            <a:ext cx="9672231" cy="13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b="true" sz="8034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73278" y="5039691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1280483" y="-701623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94456" y="4454282"/>
            <a:ext cx="11699089" cy="340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Procesos manuales que generan demoras, errores en pedidos y planificación deficiente.</a:t>
            </a:r>
          </a:p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Mala distribución de personal y baja experiencia del cliente.</a:t>
            </a:r>
          </a:p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Necesidad urgente de digitalización y automatización.</a:t>
            </a:r>
          </a:p>
          <a:p>
            <a:pPr algn="just">
              <a:lnSpc>
                <a:spcPts val="455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307884" y="799568"/>
            <a:ext cx="9672231" cy="279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b="true" sz="8034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PROBLEMÁTICA DETECTADA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73278" y="5039691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1280483" y="-701623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43480" y="3299127"/>
            <a:ext cx="12801040" cy="369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87"/>
              </a:lnSpc>
            </a:pPr>
            <a:r>
              <a:rPr lang="en-US" b="true" sz="10634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MUCHAS GRACIAS!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280483" y="-701623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280483" y="6230498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53998" y="-133350"/>
            <a:ext cx="11505302" cy="245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9"/>
              </a:lnSpc>
            </a:pPr>
            <a:r>
              <a:rPr lang="en-US" b="true" sz="7035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FASES DEL CICLO DE VIDA DEL SOFTWARE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977445" y="2752845"/>
            <a:ext cx="980313" cy="801406"/>
          </a:xfrm>
          <a:custGeom>
            <a:avLst/>
            <a:gdLst/>
            <a:ahLst/>
            <a:cxnLst/>
            <a:rect r="r" b="b" t="t" l="l"/>
            <a:pathLst>
              <a:path h="801406" w="980313">
                <a:moveTo>
                  <a:pt x="0" y="0"/>
                </a:moveTo>
                <a:lnTo>
                  <a:pt x="980313" y="0"/>
                </a:lnTo>
                <a:lnTo>
                  <a:pt x="980313" y="801405"/>
                </a:lnTo>
                <a:lnTo>
                  <a:pt x="0" y="801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57758" y="2531279"/>
            <a:ext cx="14330242" cy="7755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9"/>
              </a:lnSpc>
              <a:spcBef>
                <a:spcPct val="0"/>
              </a:spcBef>
            </a:pPr>
            <a:r>
              <a:rPr lang="en-US" sz="3656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Inicio: Identificación de la problemática, análisis del contexto y levantamiento inicial de requerimientos.</a:t>
            </a:r>
          </a:p>
          <a:p>
            <a:pPr algn="l">
              <a:lnSpc>
                <a:spcPts val="5119"/>
              </a:lnSpc>
              <a:spcBef>
                <a:spcPct val="0"/>
              </a:spcBef>
            </a:pPr>
          </a:p>
          <a:p>
            <a:pPr algn="l">
              <a:lnSpc>
                <a:spcPts val="5119"/>
              </a:lnSpc>
              <a:spcBef>
                <a:spcPct val="0"/>
              </a:spcBef>
            </a:pPr>
            <a:r>
              <a:rPr lang="en-US" sz="3656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Análisis: Recopilación de requerimientos funcionales y no funcionales con participación del cliente.</a:t>
            </a:r>
          </a:p>
          <a:p>
            <a:pPr algn="l">
              <a:lnSpc>
                <a:spcPts val="5119"/>
              </a:lnSpc>
              <a:spcBef>
                <a:spcPct val="0"/>
              </a:spcBef>
            </a:pPr>
          </a:p>
          <a:p>
            <a:pPr algn="l">
              <a:lnSpc>
                <a:spcPts val="5119"/>
              </a:lnSpc>
              <a:spcBef>
                <a:spcPct val="0"/>
              </a:spcBef>
            </a:pPr>
            <a:r>
              <a:rPr lang="en-US" sz="3656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Diseño: Elaboración de prototipos, MER, diagramas UML y mockups para visualizar el sistema.</a:t>
            </a:r>
          </a:p>
          <a:p>
            <a:pPr algn="l">
              <a:lnSpc>
                <a:spcPts val="5119"/>
              </a:lnSpc>
              <a:spcBef>
                <a:spcPct val="0"/>
              </a:spcBef>
            </a:pPr>
          </a:p>
          <a:p>
            <a:pPr algn="l">
              <a:lnSpc>
                <a:spcPts val="5119"/>
              </a:lnSpc>
              <a:spcBef>
                <a:spcPct val="0"/>
              </a:spcBef>
            </a:pPr>
            <a:r>
              <a:rPr lang="en-US" sz="3656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Desarrollo: Programación del sistema en sprints, entregando versiones incrementales funcionales.</a:t>
            </a:r>
          </a:p>
          <a:p>
            <a:pPr algn="l">
              <a:lnSpc>
                <a:spcPts val="511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977445" y="4742797"/>
            <a:ext cx="980313" cy="801406"/>
          </a:xfrm>
          <a:custGeom>
            <a:avLst/>
            <a:gdLst/>
            <a:ahLst/>
            <a:cxnLst/>
            <a:rect r="r" b="b" t="t" l="l"/>
            <a:pathLst>
              <a:path h="801406" w="980313">
                <a:moveTo>
                  <a:pt x="0" y="0"/>
                </a:moveTo>
                <a:lnTo>
                  <a:pt x="980313" y="0"/>
                </a:lnTo>
                <a:lnTo>
                  <a:pt x="980313" y="801406"/>
                </a:lnTo>
                <a:lnTo>
                  <a:pt x="0" y="801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77445" y="6668727"/>
            <a:ext cx="980313" cy="801406"/>
          </a:xfrm>
          <a:custGeom>
            <a:avLst/>
            <a:gdLst/>
            <a:ahLst/>
            <a:cxnLst/>
            <a:rect r="r" b="b" t="t" l="l"/>
            <a:pathLst>
              <a:path h="801406" w="980313">
                <a:moveTo>
                  <a:pt x="0" y="0"/>
                </a:moveTo>
                <a:lnTo>
                  <a:pt x="980313" y="0"/>
                </a:lnTo>
                <a:lnTo>
                  <a:pt x="980313" y="801405"/>
                </a:lnTo>
                <a:lnTo>
                  <a:pt x="0" y="801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77445" y="8594656"/>
            <a:ext cx="980313" cy="801406"/>
          </a:xfrm>
          <a:custGeom>
            <a:avLst/>
            <a:gdLst/>
            <a:ahLst/>
            <a:cxnLst/>
            <a:rect r="r" b="b" t="t" l="l"/>
            <a:pathLst>
              <a:path h="801406" w="980313">
                <a:moveTo>
                  <a:pt x="0" y="0"/>
                </a:moveTo>
                <a:lnTo>
                  <a:pt x="980313" y="0"/>
                </a:lnTo>
                <a:lnTo>
                  <a:pt x="980313" y="801406"/>
                </a:lnTo>
                <a:lnTo>
                  <a:pt x="0" y="801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180001" y="-1027801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0" y="5948931"/>
                </a:moveTo>
                <a:lnTo>
                  <a:pt x="9295205" y="5948931"/>
                </a:lnTo>
                <a:lnTo>
                  <a:pt x="9295205" y="0"/>
                </a:lnTo>
                <a:lnTo>
                  <a:pt x="0" y="0"/>
                </a:lnTo>
                <a:lnTo>
                  <a:pt x="0" y="59489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48167" y="140476"/>
            <a:ext cx="13139833" cy="242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FASES DEL CICLO DE VIDA DEL SOFTWARE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467601" y="2898663"/>
            <a:ext cx="980313" cy="801406"/>
          </a:xfrm>
          <a:custGeom>
            <a:avLst/>
            <a:gdLst/>
            <a:ahLst/>
            <a:cxnLst/>
            <a:rect r="r" b="b" t="t" l="l"/>
            <a:pathLst>
              <a:path h="801406" w="980313">
                <a:moveTo>
                  <a:pt x="0" y="0"/>
                </a:moveTo>
                <a:lnTo>
                  <a:pt x="980313" y="0"/>
                </a:lnTo>
                <a:lnTo>
                  <a:pt x="980313" y="801405"/>
                </a:lnTo>
                <a:lnTo>
                  <a:pt x="0" y="801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88012" y="2822463"/>
            <a:ext cx="12371288" cy="775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5"/>
              </a:lnSpc>
            </a:pPr>
            <a:r>
              <a:rPr lang="en-US" sz="36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Pruebas: Ejecución de pruebas unitarias, de integración y aceptación para validar la calidad.</a:t>
            </a:r>
          </a:p>
          <a:p>
            <a:pPr algn="l">
              <a:lnSpc>
                <a:spcPts val="5115"/>
              </a:lnSpc>
            </a:pPr>
          </a:p>
          <a:p>
            <a:pPr algn="l">
              <a:lnSpc>
                <a:spcPts val="5115"/>
              </a:lnSpc>
            </a:pPr>
            <a:r>
              <a:rPr lang="en-US" sz="36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Implementación: Despliegue del sistema en ambiente productivo con datos reales.</a:t>
            </a:r>
          </a:p>
          <a:p>
            <a:pPr algn="l">
              <a:lnSpc>
                <a:spcPts val="5115"/>
              </a:lnSpc>
            </a:pPr>
          </a:p>
          <a:p>
            <a:pPr algn="l">
              <a:lnSpc>
                <a:spcPts val="5115"/>
              </a:lnSpc>
            </a:pPr>
            <a:r>
              <a:rPr lang="en-US" sz="36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Mantenimiento: Corrección de errores, mejoras evolutivas y adaptaciones post-entrega.</a:t>
            </a:r>
          </a:p>
          <a:p>
            <a:pPr algn="l">
              <a:lnSpc>
                <a:spcPts val="5115"/>
              </a:lnSpc>
            </a:pPr>
          </a:p>
          <a:p>
            <a:pPr algn="l">
              <a:lnSpc>
                <a:spcPts val="5115"/>
              </a:lnSpc>
            </a:pPr>
            <a:r>
              <a:rPr lang="en-US" sz="36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Normas aplicadas: ISO 25000, IEEE 830, ISO/IEC 27001, ISO/IEC 12207.</a:t>
            </a:r>
          </a:p>
          <a:p>
            <a:pPr algn="l">
              <a:lnSpc>
                <a:spcPts val="5115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467601" y="6889364"/>
            <a:ext cx="980313" cy="801406"/>
          </a:xfrm>
          <a:custGeom>
            <a:avLst/>
            <a:gdLst/>
            <a:ahLst/>
            <a:cxnLst/>
            <a:rect r="r" b="b" t="t" l="l"/>
            <a:pathLst>
              <a:path h="801406" w="980313">
                <a:moveTo>
                  <a:pt x="0" y="0"/>
                </a:moveTo>
                <a:lnTo>
                  <a:pt x="980313" y="0"/>
                </a:lnTo>
                <a:lnTo>
                  <a:pt x="980313" y="801405"/>
                </a:lnTo>
                <a:lnTo>
                  <a:pt x="0" y="801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67601" y="4921130"/>
            <a:ext cx="980313" cy="801406"/>
          </a:xfrm>
          <a:custGeom>
            <a:avLst/>
            <a:gdLst/>
            <a:ahLst/>
            <a:cxnLst/>
            <a:rect r="r" b="b" t="t" l="l"/>
            <a:pathLst>
              <a:path h="801406" w="980313">
                <a:moveTo>
                  <a:pt x="0" y="0"/>
                </a:moveTo>
                <a:lnTo>
                  <a:pt x="980313" y="0"/>
                </a:lnTo>
                <a:lnTo>
                  <a:pt x="980313" y="801406"/>
                </a:lnTo>
                <a:lnTo>
                  <a:pt x="0" y="801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67601" y="8857597"/>
            <a:ext cx="980313" cy="801406"/>
          </a:xfrm>
          <a:custGeom>
            <a:avLst/>
            <a:gdLst/>
            <a:ahLst/>
            <a:cxnLst/>
            <a:rect r="r" b="b" t="t" l="l"/>
            <a:pathLst>
              <a:path h="801406" w="980313">
                <a:moveTo>
                  <a:pt x="0" y="0"/>
                </a:moveTo>
                <a:lnTo>
                  <a:pt x="980313" y="0"/>
                </a:lnTo>
                <a:lnTo>
                  <a:pt x="980313" y="801406"/>
                </a:lnTo>
                <a:lnTo>
                  <a:pt x="0" y="801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73278" y="5039691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1280483" y="-701623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79550" y="4097665"/>
            <a:ext cx="10541331" cy="5689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Contexto: Empresa privada mediana en crecimiento.</a:t>
            </a:r>
          </a:p>
          <a:p>
            <a:pPr algn="l">
              <a:lnSpc>
                <a:spcPts val="4555"/>
              </a:lnSpc>
            </a:pPr>
          </a:p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Alcance: Automatización de gestión de clientes, ventas, stock, mantenciones, turnos.</a:t>
            </a:r>
          </a:p>
          <a:p>
            <a:pPr algn="l">
              <a:lnSpc>
                <a:spcPts val="4555"/>
              </a:lnSpc>
            </a:pPr>
          </a:p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Tiempo: 8 semanas (ver Gantt)</a:t>
            </a:r>
          </a:p>
          <a:p>
            <a:pPr algn="l">
              <a:lnSpc>
                <a:spcPts val="4555"/>
              </a:lnSpc>
            </a:pPr>
          </a:p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Costos: Recursos humanos, herramientas de diseño y desarrollo.</a:t>
            </a:r>
          </a:p>
          <a:p>
            <a:pPr algn="l">
              <a:lnSpc>
                <a:spcPts val="455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684173" y="314839"/>
            <a:ext cx="9672231" cy="279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b="true" sz="8034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 GESTIÓN DEL PROYECTO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977445" y="4238286"/>
            <a:ext cx="980313" cy="801406"/>
          </a:xfrm>
          <a:custGeom>
            <a:avLst/>
            <a:gdLst/>
            <a:ahLst/>
            <a:cxnLst/>
            <a:rect r="r" b="b" t="t" l="l"/>
            <a:pathLst>
              <a:path h="801406" w="980313">
                <a:moveTo>
                  <a:pt x="0" y="0"/>
                </a:moveTo>
                <a:lnTo>
                  <a:pt x="980313" y="0"/>
                </a:lnTo>
                <a:lnTo>
                  <a:pt x="980313" y="801405"/>
                </a:lnTo>
                <a:lnTo>
                  <a:pt x="0" y="801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77445" y="5422699"/>
            <a:ext cx="980313" cy="801406"/>
          </a:xfrm>
          <a:custGeom>
            <a:avLst/>
            <a:gdLst/>
            <a:ahLst/>
            <a:cxnLst/>
            <a:rect r="r" b="b" t="t" l="l"/>
            <a:pathLst>
              <a:path h="801406" w="980313">
                <a:moveTo>
                  <a:pt x="0" y="0"/>
                </a:moveTo>
                <a:lnTo>
                  <a:pt x="980313" y="0"/>
                </a:lnTo>
                <a:lnTo>
                  <a:pt x="980313" y="801405"/>
                </a:lnTo>
                <a:lnTo>
                  <a:pt x="0" y="801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77445" y="6605104"/>
            <a:ext cx="980313" cy="801406"/>
          </a:xfrm>
          <a:custGeom>
            <a:avLst/>
            <a:gdLst/>
            <a:ahLst/>
            <a:cxnLst/>
            <a:rect r="r" b="b" t="t" l="l"/>
            <a:pathLst>
              <a:path h="801406" w="980313">
                <a:moveTo>
                  <a:pt x="0" y="0"/>
                </a:moveTo>
                <a:lnTo>
                  <a:pt x="980313" y="0"/>
                </a:lnTo>
                <a:lnTo>
                  <a:pt x="980313" y="801406"/>
                </a:lnTo>
                <a:lnTo>
                  <a:pt x="0" y="801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77445" y="7842768"/>
            <a:ext cx="980313" cy="801406"/>
          </a:xfrm>
          <a:custGeom>
            <a:avLst/>
            <a:gdLst/>
            <a:ahLst/>
            <a:cxnLst/>
            <a:rect r="r" b="b" t="t" l="l"/>
            <a:pathLst>
              <a:path h="801406" w="980313">
                <a:moveTo>
                  <a:pt x="0" y="0"/>
                </a:moveTo>
                <a:lnTo>
                  <a:pt x="980313" y="0"/>
                </a:lnTo>
                <a:lnTo>
                  <a:pt x="980313" y="801406"/>
                </a:lnTo>
                <a:lnTo>
                  <a:pt x="0" y="801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754118" y="5344491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9295206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6" y="5948932"/>
                </a:lnTo>
                <a:lnTo>
                  <a:pt x="92952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1280483" y="-701623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37162" y="-133350"/>
            <a:ext cx="9672231" cy="369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9"/>
              </a:lnSpc>
            </a:pPr>
            <a:r>
              <a:rPr lang="en-US" b="true" sz="7035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PROPUESTA DE DESARROLLO DEL SOFTWARE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67809" y="4140291"/>
            <a:ext cx="10633912" cy="511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Aplicación web responsive</a:t>
            </a:r>
          </a:p>
          <a:p>
            <a:pPr algn="l">
              <a:lnSpc>
                <a:spcPts val="4555"/>
              </a:lnSpc>
            </a:pPr>
          </a:p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Automatización de mantenciones y planificación</a:t>
            </a:r>
          </a:p>
          <a:p>
            <a:pPr algn="l">
              <a:lnSpc>
                <a:spcPts val="4555"/>
              </a:lnSpc>
            </a:pPr>
          </a:p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Gestión de stock y turnos</a:t>
            </a:r>
          </a:p>
          <a:p>
            <a:pPr algn="l">
              <a:lnSpc>
                <a:spcPts val="4555"/>
              </a:lnSpc>
            </a:pPr>
          </a:p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Mejora en la atención al cliente y reducción de errores</a:t>
            </a:r>
          </a:p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Prototipo validado por usuarios</a:t>
            </a:r>
          </a:p>
          <a:p>
            <a:pPr algn="l">
              <a:lnSpc>
                <a:spcPts val="4555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129845" y="4093478"/>
            <a:ext cx="980313" cy="801406"/>
          </a:xfrm>
          <a:custGeom>
            <a:avLst/>
            <a:gdLst/>
            <a:ahLst/>
            <a:cxnLst/>
            <a:rect r="r" b="b" t="t" l="l"/>
            <a:pathLst>
              <a:path h="801406" w="980313">
                <a:moveTo>
                  <a:pt x="0" y="0"/>
                </a:moveTo>
                <a:lnTo>
                  <a:pt x="980313" y="0"/>
                </a:lnTo>
                <a:lnTo>
                  <a:pt x="980313" y="801406"/>
                </a:lnTo>
                <a:lnTo>
                  <a:pt x="0" y="801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29845" y="6399494"/>
            <a:ext cx="980313" cy="801406"/>
          </a:xfrm>
          <a:custGeom>
            <a:avLst/>
            <a:gdLst/>
            <a:ahLst/>
            <a:cxnLst/>
            <a:rect r="r" b="b" t="t" l="l"/>
            <a:pathLst>
              <a:path h="801406" w="980313">
                <a:moveTo>
                  <a:pt x="0" y="0"/>
                </a:moveTo>
                <a:lnTo>
                  <a:pt x="980313" y="0"/>
                </a:lnTo>
                <a:lnTo>
                  <a:pt x="980313" y="801406"/>
                </a:lnTo>
                <a:lnTo>
                  <a:pt x="0" y="801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29845" y="7918254"/>
            <a:ext cx="980313" cy="801406"/>
          </a:xfrm>
          <a:custGeom>
            <a:avLst/>
            <a:gdLst/>
            <a:ahLst/>
            <a:cxnLst/>
            <a:rect r="r" b="b" t="t" l="l"/>
            <a:pathLst>
              <a:path h="801406" w="980313">
                <a:moveTo>
                  <a:pt x="0" y="0"/>
                </a:moveTo>
                <a:lnTo>
                  <a:pt x="980313" y="0"/>
                </a:lnTo>
                <a:lnTo>
                  <a:pt x="980313" y="801406"/>
                </a:lnTo>
                <a:lnTo>
                  <a:pt x="0" y="801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29845" y="5247309"/>
            <a:ext cx="980313" cy="801406"/>
          </a:xfrm>
          <a:custGeom>
            <a:avLst/>
            <a:gdLst/>
            <a:ahLst/>
            <a:cxnLst/>
            <a:rect r="r" b="b" t="t" l="l"/>
            <a:pathLst>
              <a:path h="801406" w="980313">
                <a:moveTo>
                  <a:pt x="0" y="0"/>
                </a:moveTo>
                <a:lnTo>
                  <a:pt x="980313" y="0"/>
                </a:lnTo>
                <a:lnTo>
                  <a:pt x="980313" y="801405"/>
                </a:lnTo>
                <a:lnTo>
                  <a:pt x="0" y="801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73278" y="5039691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1280483" y="-701623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49794" y="325177"/>
            <a:ext cx="9672231" cy="279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b="true" sz="8034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REQUISITOS DEL SISTEMA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70431" y="4751019"/>
            <a:ext cx="5293098" cy="340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Registro de clientes</a:t>
            </a:r>
          </a:p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Gestión de pedidos</a:t>
            </a:r>
          </a:p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Asignación de personal</a:t>
            </a:r>
          </a:p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Control de inventario.</a:t>
            </a:r>
          </a:p>
          <a:p>
            <a:pPr algn="l">
              <a:lnSpc>
                <a:spcPts val="4555"/>
              </a:lnSpc>
            </a:pPr>
          </a:p>
          <a:p>
            <a:pPr algn="l">
              <a:lnSpc>
                <a:spcPts val="4555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317854" y="3752668"/>
            <a:ext cx="587071" cy="650760"/>
          </a:xfrm>
          <a:custGeom>
            <a:avLst/>
            <a:gdLst/>
            <a:ahLst/>
            <a:cxnLst/>
            <a:rect r="r" b="b" t="t" l="l"/>
            <a:pathLst>
              <a:path h="650760" w="587071">
                <a:moveTo>
                  <a:pt x="0" y="0"/>
                </a:moveTo>
                <a:lnTo>
                  <a:pt x="587071" y="0"/>
                </a:lnTo>
                <a:lnTo>
                  <a:pt x="587071" y="650760"/>
                </a:lnTo>
                <a:lnTo>
                  <a:pt x="0" y="650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70431" y="3586052"/>
            <a:ext cx="5293098" cy="87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89"/>
              </a:lnSpc>
            </a:pPr>
            <a:r>
              <a:rPr lang="en-US" sz="5135" b="true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FUNCIONALES: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78032" y="4751019"/>
            <a:ext cx="4553661" cy="2260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Seguridad</a:t>
            </a:r>
          </a:p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Usabilidad</a:t>
            </a:r>
          </a:p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Eficiencia</a:t>
            </a:r>
          </a:p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Disponibilidad.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525455" y="3752668"/>
            <a:ext cx="587071" cy="650760"/>
          </a:xfrm>
          <a:custGeom>
            <a:avLst/>
            <a:gdLst/>
            <a:ahLst/>
            <a:cxnLst/>
            <a:rect r="r" b="b" t="t" l="l"/>
            <a:pathLst>
              <a:path h="650760" w="587071">
                <a:moveTo>
                  <a:pt x="0" y="0"/>
                </a:moveTo>
                <a:lnTo>
                  <a:pt x="587071" y="0"/>
                </a:lnTo>
                <a:lnTo>
                  <a:pt x="587071" y="650760"/>
                </a:lnTo>
                <a:lnTo>
                  <a:pt x="0" y="650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278032" y="3586052"/>
            <a:ext cx="6692114" cy="87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89"/>
              </a:lnSpc>
            </a:pPr>
            <a:r>
              <a:rPr lang="en-US" sz="5135" b="true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NO FUNCIONALES: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73278" y="5039691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1280483" y="-701623"/>
            <a:ext cx="9295205" cy="5948931"/>
          </a:xfrm>
          <a:custGeom>
            <a:avLst/>
            <a:gdLst/>
            <a:ahLst/>
            <a:cxnLst/>
            <a:rect r="r" b="b" t="t" l="l"/>
            <a:pathLst>
              <a:path h="5948931" w="9295205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631" y="-3420266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46086" y="6399494"/>
            <a:ext cx="5568589" cy="7775011"/>
          </a:xfrm>
          <a:custGeom>
            <a:avLst/>
            <a:gdLst/>
            <a:ahLst/>
            <a:cxnLst/>
            <a:rect r="r" b="b" t="t" l="l"/>
            <a:pathLst>
              <a:path h="7775011" w="5568589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75826" y="4008147"/>
            <a:ext cx="12314805" cy="4546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✔ Pruebas funcionales, de seguridad, rendimiento y usabilidad.</a:t>
            </a:r>
          </a:p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✔ Plan de pruebas según ISO 25000.</a:t>
            </a:r>
          </a:p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✔ Control de versiones y trazabilidad.</a:t>
            </a:r>
          </a:p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✔ Registro de cambios y validación continua con el cliente.</a:t>
            </a:r>
          </a:p>
          <a:p>
            <a:pPr algn="l" marL="702450" indent="-351225" lvl="1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📈 Beneficio: producto confiable, adaptable y de alto valor para el negocio.</a:t>
            </a:r>
          </a:p>
          <a:p>
            <a:pPr algn="l">
              <a:lnSpc>
                <a:spcPts val="455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437162" y="-1156035"/>
            <a:ext cx="9672231" cy="4217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b="true" sz="8034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 ASEGURAMIENTO DE CALIDAD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DAGtK73_aiM</dc:identifier>
  <dcterms:modified xsi:type="dcterms:W3CDTF">2011-08-01T06:04:30Z</dcterms:modified>
  <cp:revision>1</cp:revision>
  <dc:title>piscina splash</dc:title>
</cp:coreProperties>
</file>